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8C826B-6FBC-481C-A004-F5E9ADE39C5B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E2F9D88-103B-4A86-BAAE-F24DF1951D2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Presentation1.ppt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371600"/>
            <a:ext cx="8458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4000" dirty="0" smtClean="0"/>
              <a:t>Sponsorship 101 – 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A Buyer’s Perspective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1143000"/>
            <a:ext cx="81534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			</a:t>
            </a:r>
            <a:r>
              <a:rPr lang="en-US" sz="2800" b="1" dirty="0" smtClean="0"/>
              <a:t>Question:</a:t>
            </a:r>
          </a:p>
          <a:p>
            <a:endParaRPr lang="en-US" sz="2800" b="1" dirty="0" smtClean="0"/>
          </a:p>
          <a:p>
            <a:pPr algn="ctr"/>
            <a:r>
              <a:rPr lang="en-US" sz="2800" b="1" dirty="0" smtClean="0"/>
              <a:t>What is one of the most important points to remember when looking to a business for support of your school event or program? </a:t>
            </a:r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Sponsorships = Relationships</a:t>
            </a:r>
          </a:p>
          <a:p>
            <a:pPr algn="ctr"/>
            <a:r>
              <a:rPr lang="en-US" dirty="0" smtClean="0"/>
              <a:t>It’s not about writing a check</a:t>
            </a:r>
            <a:endParaRPr lang="en-US" b="1" dirty="0" smtClean="0"/>
          </a:p>
          <a:p>
            <a:endParaRPr lang="en-US" sz="2000" b="1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1200" dirty="0" smtClean="0"/>
          </a:p>
          <a:p>
            <a:pPr lvl="1"/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81534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What I Look At</a:t>
            </a:r>
          </a:p>
          <a:p>
            <a:endParaRPr lang="en-US" sz="2800" b="1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/>
              <a:t>Timeframe</a:t>
            </a:r>
          </a:p>
          <a:p>
            <a:pPr marL="914400" lvl="1" indent="-457200">
              <a:buFont typeface="+mj-lt"/>
              <a:buAutoNum type="arabicPeriod"/>
            </a:pPr>
            <a:endParaRPr lang="en-US" sz="2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/>
              <a:t>Why are they interested in us for support?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   Why Muscle Milk</a:t>
            </a:r>
          </a:p>
          <a:p>
            <a:pPr lvl="4">
              <a:buFont typeface="Arial" pitchFamily="34" charset="0"/>
              <a:buChar char="•"/>
            </a:pPr>
            <a:r>
              <a:rPr lang="en-US" sz="2800" dirty="0" smtClean="0"/>
              <a:t>   Know the company</a:t>
            </a:r>
          </a:p>
          <a:p>
            <a:pPr lvl="4"/>
            <a:endParaRPr lang="en-US" sz="2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/>
              <a:t>Who’s the target consumer? 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800" dirty="0" smtClean="0"/>
              <a:t>Does it fit our Brand strategy?</a:t>
            </a:r>
          </a:p>
          <a:p>
            <a:pPr lvl="4">
              <a:buFont typeface="Arial" pitchFamily="34" charset="0"/>
              <a:buChar char="•"/>
            </a:pPr>
            <a:r>
              <a:rPr lang="en-US" sz="2800" dirty="0" smtClean="0"/>
              <a:t>   Active/Health conscience 15-39yrs</a:t>
            </a:r>
          </a:p>
          <a:p>
            <a:pPr lvl="5">
              <a:buFont typeface="Arial" pitchFamily="34" charset="0"/>
              <a:buChar char="•"/>
            </a:pPr>
            <a:r>
              <a:rPr lang="en-US" sz="2800" dirty="0" smtClean="0"/>
              <a:t>   Chess Club v. Drill Team</a:t>
            </a:r>
          </a:p>
          <a:p>
            <a:endParaRPr lang="en-US" sz="2000" dirty="0" smtClean="0"/>
          </a:p>
          <a:p>
            <a:endParaRPr lang="en-US" sz="1200" dirty="0" smtClean="0"/>
          </a:p>
          <a:p>
            <a:pPr lvl="1"/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98230"/>
            <a:ext cx="81534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What I Look At (cont.)</a:t>
            </a:r>
          </a:p>
          <a:p>
            <a:pPr marL="457200" indent="-457200"/>
            <a:endParaRPr lang="en-US" sz="2800" b="1" dirty="0" smtClean="0"/>
          </a:p>
          <a:p>
            <a:pPr marL="914400" lvl="1" indent="-457200">
              <a:buAutoNum type="arabicPeriod" startAt="4"/>
            </a:pPr>
            <a:r>
              <a:rPr lang="en-US" sz="2800" dirty="0" smtClean="0"/>
              <a:t>Key Deliverables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800" dirty="0" smtClean="0"/>
              <a:t>Levels of Sponsorship as applicable</a:t>
            </a:r>
          </a:p>
          <a:p>
            <a:pPr marL="2286000" lvl="4" indent="-457200">
              <a:buFont typeface="Arial" pitchFamily="34" charset="0"/>
              <a:buChar char="•"/>
            </a:pPr>
            <a:r>
              <a:rPr lang="en-US" sz="2800" dirty="0" smtClean="0"/>
              <a:t>Title, Gold, Silver, In-kind</a:t>
            </a:r>
          </a:p>
          <a:p>
            <a:pPr marL="2286000" lvl="4" indent="-457200">
              <a:buFont typeface="Arial" pitchFamily="34" charset="0"/>
              <a:buChar char="•"/>
            </a:pPr>
            <a:r>
              <a:rPr lang="en-US" sz="2800" dirty="0" smtClean="0"/>
              <a:t>Tailored</a:t>
            </a:r>
          </a:p>
          <a:p>
            <a:pPr marL="2743200" lvl="5" indent="-457200">
              <a:buFont typeface="Arial" pitchFamily="34" charset="0"/>
              <a:buChar char="•"/>
            </a:pPr>
            <a:r>
              <a:rPr lang="en-US" sz="2800" dirty="0" smtClean="0"/>
              <a:t>Marketing Elements to consider</a:t>
            </a:r>
          </a:p>
          <a:p>
            <a:pPr marL="3200400" lvl="6" indent="-457200">
              <a:buFont typeface="Arial" pitchFamily="34" charset="0"/>
              <a:buChar char="•"/>
            </a:pPr>
            <a:r>
              <a:rPr lang="en-US" sz="2800" dirty="0" smtClean="0"/>
              <a:t>Logo placement</a:t>
            </a:r>
          </a:p>
          <a:p>
            <a:pPr marL="3200400" lvl="6" indent="-457200">
              <a:buFont typeface="Arial" pitchFamily="34" charset="0"/>
              <a:buChar char="•"/>
            </a:pPr>
            <a:r>
              <a:rPr lang="en-US" sz="2800" dirty="0" smtClean="0"/>
              <a:t>Social Media</a:t>
            </a:r>
          </a:p>
          <a:p>
            <a:pPr marL="3200400" lvl="6" indent="-457200">
              <a:buFont typeface="Arial" pitchFamily="34" charset="0"/>
              <a:buChar char="•"/>
            </a:pPr>
            <a:r>
              <a:rPr lang="en-US" sz="2800" dirty="0" smtClean="0"/>
              <a:t>Unique programming</a:t>
            </a:r>
          </a:p>
          <a:p>
            <a:pPr marL="3200400" lvl="6" indent="-457200">
              <a:buFont typeface="Arial" pitchFamily="34" charset="0"/>
              <a:buChar char="•"/>
            </a:pPr>
            <a:r>
              <a:rPr lang="en-US" sz="2800" dirty="0" smtClean="0"/>
              <a:t>Sales opportunities</a:t>
            </a:r>
          </a:p>
          <a:p>
            <a:pPr marL="3200400" lvl="6" indent="-457200">
              <a:buFont typeface="Arial" pitchFamily="34" charset="0"/>
              <a:buChar char="•"/>
            </a:pPr>
            <a:r>
              <a:rPr lang="en-US" sz="2800" dirty="0" smtClean="0"/>
              <a:t>Fundraising, silent auction</a:t>
            </a:r>
          </a:p>
          <a:p>
            <a:pPr marL="1828800" lvl="3" indent="-457200">
              <a:buFont typeface="Arial" pitchFamily="34" charset="0"/>
              <a:buChar char="•"/>
            </a:pPr>
            <a:endParaRPr lang="en-US" sz="2000" dirty="0" smtClean="0"/>
          </a:p>
          <a:p>
            <a:pPr marL="1828800" lvl="3" indent="-457200"/>
            <a:r>
              <a:rPr lang="en-US" sz="2000" dirty="0" smtClean="0"/>
              <a:t> </a:t>
            </a:r>
          </a:p>
          <a:p>
            <a:pPr marL="2286000" lvl="4" indent="-457200">
              <a:buFont typeface="Arial" pitchFamily="34" charset="0"/>
              <a:buChar char="•"/>
            </a:pPr>
            <a:endParaRPr lang="en-US" sz="2000" dirty="0" smtClean="0"/>
          </a:p>
          <a:p>
            <a:pPr marL="2286000" lvl="4" indent="-457200">
              <a:buFont typeface="Arial" pitchFamily="34" charset="0"/>
              <a:buChar char="•"/>
            </a:pPr>
            <a:endParaRPr lang="en-US" sz="2000" dirty="0" smtClean="0"/>
          </a:p>
          <a:p>
            <a:pPr marL="2286000" lvl="4" indent="-457200"/>
            <a:endParaRPr lang="en-US" sz="2000" dirty="0" smtClean="0"/>
          </a:p>
          <a:p>
            <a:endParaRPr lang="en-US" sz="2000" dirty="0" smtClean="0"/>
          </a:p>
          <a:p>
            <a:endParaRPr lang="en-US" sz="1200" dirty="0" smtClean="0"/>
          </a:p>
          <a:p>
            <a:pPr lvl="1"/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81534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What I Look At (cont.)</a:t>
            </a:r>
          </a:p>
          <a:p>
            <a:pPr marL="1828800" lvl="3" indent="-457200"/>
            <a:endParaRPr lang="en-US" sz="2800" dirty="0" smtClean="0"/>
          </a:p>
          <a:p>
            <a:pPr marL="914400" lvl="1" indent="-457200">
              <a:buAutoNum type="arabicPeriod" startAt="5"/>
            </a:pPr>
            <a:r>
              <a:rPr lang="en-US" sz="2800" dirty="0" smtClean="0"/>
              <a:t>Budget v. ROI</a:t>
            </a:r>
          </a:p>
          <a:p>
            <a:pPr marL="1828800" lvl="3" indent="-457200">
              <a:buFont typeface="Arial" pitchFamily="34" charset="0"/>
              <a:buChar char="•"/>
            </a:pPr>
            <a:r>
              <a:rPr lang="en-US" sz="2800" dirty="0" smtClean="0"/>
              <a:t>Consumer Impact/Spend ratio</a:t>
            </a:r>
          </a:p>
          <a:p>
            <a:pPr marL="1371600" lvl="2" indent="-457200"/>
            <a:endParaRPr lang="en-US" sz="2800" dirty="0" smtClean="0"/>
          </a:p>
          <a:p>
            <a:pPr marL="914400" lvl="1" indent="-457200"/>
            <a:r>
              <a:rPr lang="en-US" sz="2800" dirty="0" smtClean="0"/>
              <a:t>6.   Confidence in the Program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   Our company name is attached!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   What Can Help</a:t>
            </a:r>
          </a:p>
          <a:p>
            <a:pPr lvl="4">
              <a:buFont typeface="Arial" pitchFamily="34" charset="0"/>
              <a:buChar char="•"/>
            </a:pPr>
            <a:r>
              <a:rPr lang="en-US" sz="2800" dirty="0" smtClean="0"/>
              <a:t>    Set-up meeting</a:t>
            </a:r>
          </a:p>
          <a:p>
            <a:pPr lvl="4">
              <a:buFont typeface="Arial" pitchFamily="34" charset="0"/>
              <a:buChar char="•"/>
            </a:pPr>
            <a:r>
              <a:rPr lang="en-US" sz="2800" dirty="0" smtClean="0"/>
              <a:t>    Ongoing communication</a:t>
            </a:r>
          </a:p>
          <a:p>
            <a:pPr lvl="4">
              <a:buFont typeface="Arial" pitchFamily="34" charset="0"/>
              <a:buChar char="•"/>
            </a:pPr>
            <a:r>
              <a:rPr lang="en-US" sz="2800" dirty="0" smtClean="0"/>
              <a:t>    Invite to a game, the event, etc.</a:t>
            </a:r>
          </a:p>
          <a:p>
            <a:endParaRPr lang="en-US" sz="1200" dirty="0" smtClean="0"/>
          </a:p>
          <a:p>
            <a:pPr lvl="1"/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43000"/>
            <a:ext cx="81534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What I Look For Post-Event</a:t>
            </a:r>
          </a:p>
          <a:p>
            <a:endParaRPr lang="en-US" sz="2800" b="1" dirty="0" smtClean="0"/>
          </a:p>
          <a:p>
            <a:pPr marL="914400" lvl="1" indent="-457200"/>
            <a:r>
              <a:rPr lang="en-US" sz="2800" dirty="0" smtClean="0"/>
              <a:t>7.  The Follow-up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   Event or Program Recap/Photos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   Return on Investment</a:t>
            </a:r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   A ‘Thank You!’</a:t>
            </a:r>
          </a:p>
          <a:p>
            <a:endParaRPr lang="en-US" sz="2000" dirty="0" smtClean="0"/>
          </a:p>
          <a:p>
            <a:endParaRPr lang="en-US" sz="1200" dirty="0" smtClean="0"/>
          </a:p>
          <a:p>
            <a:pPr lvl="1"/>
            <a:endParaRPr lang="en-US" sz="12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85800"/>
            <a:ext cx="8153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dirty="0" smtClean="0"/>
          </a:p>
          <a:p>
            <a:pPr algn="ctr"/>
            <a:r>
              <a:rPr lang="en-US" sz="2800" b="1" dirty="0" smtClean="0"/>
              <a:t>Case Example</a:t>
            </a:r>
          </a:p>
          <a:p>
            <a:pPr algn="ctr"/>
            <a:endParaRPr lang="en-US" sz="2800" b="1" dirty="0" smtClean="0"/>
          </a:p>
          <a:p>
            <a:pPr algn="ctr"/>
            <a:r>
              <a:rPr lang="en-US" sz="2800" dirty="0" smtClean="0"/>
              <a:t>‘Jam the Dam’</a:t>
            </a:r>
          </a:p>
          <a:p>
            <a:pPr algn="ctr"/>
            <a:r>
              <a:rPr lang="en-US" sz="2800" dirty="0" smtClean="0"/>
              <a:t>Beaverton High School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548381"/>
            <a:ext cx="3276600" cy="262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57235" y="457200"/>
          <a:ext cx="3428965" cy="2571426"/>
        </p:xfrm>
        <a:graphic>
          <a:graphicData uri="http://schemas.openxmlformats.org/presentationml/2006/ole">
            <p:oleObj spid="_x0000_s1026" name="Presentation" r:id="rId3" imgW="4570378" imgH="3427646" progId="PowerPoint.Show.12">
              <p:embed/>
            </p:oleObj>
          </a:graphicData>
        </a:graphic>
      </p:graphicFrame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 l="28000" t="17067" r="13333" b="11733"/>
          <a:stretch>
            <a:fillRect/>
          </a:stretch>
        </p:blipFill>
        <p:spPr bwMode="auto">
          <a:xfrm>
            <a:off x="5410200" y="457200"/>
            <a:ext cx="3429000" cy="260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 cstate="print"/>
          <a:srcRect l="28000" t="18133" r="13333" b="12800"/>
          <a:stretch>
            <a:fillRect/>
          </a:stretch>
        </p:blipFill>
        <p:spPr bwMode="auto">
          <a:xfrm>
            <a:off x="457200" y="3464551"/>
            <a:ext cx="3576313" cy="263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 cstate="print"/>
          <a:srcRect l="28000" t="18133" r="13333" b="12800"/>
          <a:stretch>
            <a:fillRect/>
          </a:stretch>
        </p:blipFill>
        <p:spPr bwMode="auto">
          <a:xfrm>
            <a:off x="5334000" y="3480571"/>
            <a:ext cx="3554572" cy="261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8000" t="18133" r="13333" b="12800"/>
          <a:stretch>
            <a:fillRect/>
          </a:stretch>
        </p:blipFill>
        <p:spPr bwMode="auto">
          <a:xfrm>
            <a:off x="304800" y="533854"/>
            <a:ext cx="3520470" cy="259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8667" r="8667"/>
          <a:stretch>
            <a:fillRect/>
          </a:stretch>
        </p:blipFill>
        <p:spPr bwMode="auto">
          <a:xfrm>
            <a:off x="5153346" y="533400"/>
            <a:ext cx="362824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 l="28000" t="18133" r="14000" b="12800"/>
          <a:stretch>
            <a:fillRect/>
          </a:stretch>
        </p:blipFill>
        <p:spPr bwMode="auto">
          <a:xfrm>
            <a:off x="2573145" y="3607044"/>
            <a:ext cx="3446655" cy="256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</TotalTime>
  <Words>172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Apex</vt:lpstr>
      <vt:lpstr>Presentation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ron.trunick</dc:creator>
  <cp:lastModifiedBy>ron.trunick</cp:lastModifiedBy>
  <cp:revision>1</cp:revision>
  <dcterms:created xsi:type="dcterms:W3CDTF">2011-07-12T15:02:07Z</dcterms:created>
  <dcterms:modified xsi:type="dcterms:W3CDTF">2011-07-12T15:08:11Z</dcterms:modified>
</cp:coreProperties>
</file>